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59474445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59474445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59474445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59474445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59474445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59474445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594744456_7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594744456_7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594744456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594744456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594744456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594744456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9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7.jpg"/><Relationship Id="rId7" Type="http://schemas.openxmlformats.org/officeDocument/2006/relationships/image" Target="../media/image8.jpg"/><Relationship Id="rId8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4.gif"/><Relationship Id="rId5" Type="http://schemas.openxmlformats.org/officeDocument/2006/relationships/image" Target="../media/image1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LandSlide Seekers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S. Shayan Mousavi M.,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Viktor Kapetanovic, Ray Lyu, </a:t>
            </a:r>
            <a:r>
              <a:rPr lang="en"/>
              <a:t>Alexandre Pofelski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major components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100" y="1549699"/>
            <a:ext cx="4235325" cy="27732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1935075" y="1734550"/>
            <a:ext cx="2065500" cy="2125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621600" y="2489500"/>
            <a:ext cx="116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Smartphone application</a:t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5305875" y="964525"/>
            <a:ext cx="116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NASA and other data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4337300" y="4322925"/>
            <a:ext cx="271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for data analysis, transformation and ML training/evaluation</a:t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4784500" y="2965575"/>
            <a:ext cx="1163100" cy="11835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4647850" y="1260525"/>
            <a:ext cx="1436400" cy="15312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Extraction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Query satellite subset data and metadata from GPM_3IMERGHH_06 dataset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725" y="2327625"/>
            <a:ext cx="7740548" cy="13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AI-driven Data Analysis 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302" y="2944608"/>
            <a:ext cx="1132319" cy="644368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594198" y="2656931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CNN Hazard Detection: 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An example of images with their labels: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6375" y="792149"/>
            <a:ext cx="6500777" cy="181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5964" y="2956846"/>
            <a:ext cx="1132319" cy="644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4640" y="2944521"/>
            <a:ext cx="1091143" cy="669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99105" y="2937462"/>
            <a:ext cx="939790" cy="939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10699" y="2937450"/>
            <a:ext cx="939790" cy="939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87514" y="2937467"/>
            <a:ext cx="939790" cy="93978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372575" y="659350"/>
            <a:ext cx="425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338877" y="2649800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2026952" y="2649800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5024152" y="2649800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</a:t>
            </a:r>
            <a:endParaRPr b="1" sz="1200">
              <a:solidFill>
                <a:srgbClr val="38761D"/>
              </a:solidFill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6435739" y="2649800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</a:t>
            </a:r>
            <a:endParaRPr b="1" sz="1200">
              <a:solidFill>
                <a:srgbClr val="38761D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7847327" y="2649800"/>
            <a:ext cx="106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</a:t>
            </a:r>
            <a:endParaRPr b="1" sz="1200">
              <a:solidFill>
                <a:srgbClr val="38761D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200575" y="4184275"/>
            <a:ext cx="13431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[0.38359815 0.73716843]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711500" y="4176625"/>
            <a:ext cx="16974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[0.24339736 0.97097695]</a:t>
            </a:r>
            <a:endParaRPr sz="550">
              <a:solidFill>
                <a:schemeClr val="dk1"/>
              </a:solidFill>
            </a:endParaRPr>
          </a:p>
        </p:txBody>
      </p:sp>
      <p:cxnSp>
        <p:nvCxnSpPr>
          <p:cNvPr id="97" name="Google Shape;97;p16"/>
          <p:cNvCxnSpPr>
            <a:stCxn id="84" idx="2"/>
            <a:endCxn id="95" idx="0"/>
          </p:cNvCxnSpPr>
          <p:nvPr/>
        </p:nvCxnSpPr>
        <p:spPr>
          <a:xfrm>
            <a:off x="872123" y="3601213"/>
            <a:ext cx="0" cy="5832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>
            <a:stCxn id="85" idx="2"/>
            <a:endCxn id="96" idx="0"/>
          </p:cNvCxnSpPr>
          <p:nvPr/>
        </p:nvCxnSpPr>
        <p:spPr>
          <a:xfrm>
            <a:off x="2560212" y="3613537"/>
            <a:ext cx="0" cy="563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16"/>
          <p:cNvSpPr txBox="1"/>
          <p:nvPr/>
        </p:nvSpPr>
        <p:spPr>
          <a:xfrm>
            <a:off x="3214263" y="4246550"/>
            <a:ext cx="1512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[0.36190346 0.6552297 ]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4693625" y="4212025"/>
            <a:ext cx="1588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[0.64045346 0.37771377</a:t>
            </a: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6316350" y="4120225"/>
            <a:ext cx="1512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[0.65811867 0.31321263</a:t>
            </a:r>
            <a:r>
              <a:rPr lang="en" sz="75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7829262" y="4123973"/>
            <a:ext cx="1411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[0.9427512 0.1756418]</a:t>
            </a:r>
            <a:endParaRPr sz="700">
              <a:solidFill>
                <a:schemeClr val="dk1"/>
              </a:solidFill>
            </a:endParaRPr>
          </a:p>
        </p:txBody>
      </p:sp>
      <p:cxnSp>
        <p:nvCxnSpPr>
          <p:cNvPr id="103" name="Google Shape;103;p16"/>
          <p:cNvCxnSpPr>
            <a:endCxn id="99" idx="0"/>
          </p:cNvCxnSpPr>
          <p:nvPr/>
        </p:nvCxnSpPr>
        <p:spPr>
          <a:xfrm flipH="1">
            <a:off x="3970713" y="3211850"/>
            <a:ext cx="5100" cy="10347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>
            <a:stCxn id="88" idx="2"/>
            <a:endCxn id="100" idx="0"/>
          </p:cNvCxnSpPr>
          <p:nvPr/>
        </p:nvCxnSpPr>
        <p:spPr>
          <a:xfrm flipH="1">
            <a:off x="5487809" y="3877256"/>
            <a:ext cx="69600" cy="3348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6"/>
          <p:cNvCxnSpPr>
            <a:stCxn id="86" idx="2"/>
            <a:endCxn id="101" idx="0"/>
          </p:cNvCxnSpPr>
          <p:nvPr/>
        </p:nvCxnSpPr>
        <p:spPr>
          <a:xfrm>
            <a:off x="6969000" y="3877251"/>
            <a:ext cx="103800" cy="2430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>
            <a:stCxn id="87" idx="2"/>
            <a:endCxn id="102" idx="0"/>
          </p:cNvCxnSpPr>
          <p:nvPr/>
        </p:nvCxnSpPr>
        <p:spPr>
          <a:xfrm>
            <a:off x="8380594" y="3877239"/>
            <a:ext cx="154500" cy="2466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" name="Google Shape;107;p16"/>
          <p:cNvSpPr txBox="1"/>
          <p:nvPr/>
        </p:nvSpPr>
        <p:spPr>
          <a:xfrm>
            <a:off x="365025" y="3796213"/>
            <a:ext cx="425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</a:rPr>
              <a:t>CNN calculated probabilities for image classification: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3585194" y="4633618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Hazardous,</a:t>
            </a:r>
            <a:endParaRPr b="1" sz="1200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Flag = 1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329872" y="4626486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Hazardous, Flag = 1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2017947" y="4626486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Hazardous, </a:t>
            </a:r>
            <a:endParaRPr b="1" sz="1200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80000"/>
                </a:solidFill>
              </a:rPr>
              <a:t>Flag = 1</a:t>
            </a:r>
            <a:endParaRPr b="1" sz="1200">
              <a:solidFill>
                <a:srgbClr val="980000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5015147" y="4626486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Safe, 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Flag = 0 </a:t>
            </a:r>
            <a:endParaRPr b="1" sz="1200">
              <a:solidFill>
                <a:srgbClr val="38761D"/>
              </a:solidFill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6459635" y="4626486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Safe, 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Flag = 0</a:t>
            </a:r>
            <a:endParaRPr b="1" sz="1200">
              <a:solidFill>
                <a:srgbClr val="38761D"/>
              </a:solidFill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7871222" y="4626486"/>
            <a:ext cx="106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Safe, 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Flag = 0</a:t>
            </a:r>
            <a:endParaRPr b="1" sz="1200">
              <a:solidFill>
                <a:srgbClr val="38761D"/>
              </a:solidFill>
            </a:endParaRPr>
          </a:p>
        </p:txBody>
      </p:sp>
      <p:cxnSp>
        <p:nvCxnSpPr>
          <p:cNvPr id="114" name="Google Shape;114;p16"/>
          <p:cNvCxnSpPr/>
          <p:nvPr/>
        </p:nvCxnSpPr>
        <p:spPr>
          <a:xfrm flipH="1">
            <a:off x="866575" y="43959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6"/>
          <p:cNvCxnSpPr/>
          <p:nvPr/>
        </p:nvCxnSpPr>
        <p:spPr>
          <a:xfrm flipH="1">
            <a:off x="2563388" y="43605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6"/>
          <p:cNvCxnSpPr/>
          <p:nvPr/>
        </p:nvCxnSpPr>
        <p:spPr>
          <a:xfrm flipH="1">
            <a:off x="3887975" y="43959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6"/>
          <p:cNvCxnSpPr/>
          <p:nvPr/>
        </p:nvCxnSpPr>
        <p:spPr>
          <a:xfrm flipH="1">
            <a:off x="5516213" y="43605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6"/>
          <p:cNvSpPr txBox="1"/>
          <p:nvPr/>
        </p:nvSpPr>
        <p:spPr>
          <a:xfrm>
            <a:off x="357100" y="4365900"/>
            <a:ext cx="425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</a:rPr>
              <a:t>CNN classification results:</a:t>
            </a:r>
            <a:endParaRPr sz="1200">
              <a:solidFill>
                <a:srgbClr val="666666"/>
              </a:solidFill>
            </a:endParaRPr>
          </a:p>
        </p:txBody>
      </p:sp>
      <p:cxnSp>
        <p:nvCxnSpPr>
          <p:cNvPr id="119" name="Google Shape;119;p16"/>
          <p:cNvCxnSpPr/>
          <p:nvPr/>
        </p:nvCxnSpPr>
        <p:spPr>
          <a:xfrm flipH="1">
            <a:off x="8375013" y="43605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6"/>
          <p:cNvCxnSpPr/>
          <p:nvPr/>
        </p:nvCxnSpPr>
        <p:spPr>
          <a:xfrm flipH="1">
            <a:off x="6963425" y="4360500"/>
            <a:ext cx="11100" cy="2985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AI-driven Data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LSTM RNN landslide susceptibility prediction workflow: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737" y="1598475"/>
            <a:ext cx="7406525" cy="317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125" y="1744163"/>
            <a:ext cx="2252435" cy="226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5040" y="1744157"/>
            <a:ext cx="2252435" cy="226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9583" y="1744160"/>
            <a:ext cx="2252435" cy="226336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 txBox="1"/>
          <p:nvPr/>
        </p:nvSpPr>
        <p:spPr>
          <a:xfrm>
            <a:off x="1975838" y="1411050"/>
            <a:ext cx="78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</a:t>
            </a:r>
            <a:endParaRPr/>
          </a:p>
        </p:txBody>
      </p:sp>
      <p:sp>
        <p:nvSpPr>
          <p:cNvPr id="137" name="Google Shape;137;p18"/>
          <p:cNvSpPr txBox="1"/>
          <p:nvPr/>
        </p:nvSpPr>
        <p:spPr>
          <a:xfrm>
            <a:off x="4185147" y="1411050"/>
            <a:ext cx="128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moisture</a:t>
            </a:r>
            <a:endParaRPr/>
          </a:p>
        </p:txBody>
      </p:sp>
      <p:sp>
        <p:nvSpPr>
          <p:cNvPr id="138" name="Google Shape;138;p18"/>
          <p:cNvSpPr txBox="1"/>
          <p:nvPr/>
        </p:nvSpPr>
        <p:spPr>
          <a:xfrm>
            <a:off x="6640622" y="1411050"/>
            <a:ext cx="128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Precipitation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9325" y="661263"/>
            <a:ext cx="455016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 txBox="1"/>
          <p:nvPr/>
        </p:nvSpPr>
        <p:spPr>
          <a:xfrm>
            <a:off x="637250" y="1788250"/>
            <a:ext cx="2367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phone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Provide recommendations to local authorities for positioning sensors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Augmented reality game for collecting data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